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29" r:id="rId3"/>
    <p:sldId id="460" r:id="rId4"/>
    <p:sldId id="461" r:id="rId5"/>
    <p:sldId id="462" r:id="rId6"/>
    <p:sldId id="483" r:id="rId7"/>
    <p:sldId id="488" r:id="rId8"/>
    <p:sldId id="489" r:id="rId9"/>
    <p:sldId id="490" r:id="rId10"/>
    <p:sldId id="491" r:id="rId11"/>
    <p:sldId id="493" r:id="rId12"/>
    <p:sldId id="494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49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18/01/2023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18/01/2023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95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16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551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079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417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548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50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895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53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721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1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25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650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785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915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8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0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49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4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5403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028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851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39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youtube.com/watch?v=czbExIRmyKo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pt/startups/start-building/how-to-choose-a-database/" TargetMode="External"/><Relationship Id="rId5" Type="http://schemas.openxmlformats.org/officeDocument/2006/relationships/hyperlink" Target="https://cloud.google.com/blog/topics/developers-practitioners/your-google-cloud-database-options-explained" TargetMode="External"/><Relationship Id="rId4" Type="http://schemas.openxmlformats.org/officeDocument/2006/relationships/hyperlink" Target="https://learn.microsoft.com/pt-br/dotnet/architecture/cloud-native/relational-vs-nosql-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Show! Então Banco de Dados é apenas um simples armazenamento, certo???</a:t>
            </a:r>
          </a:p>
          <a:p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3C2F91-3DE4-A161-8ED5-231896359BF8}"/>
              </a:ext>
            </a:extLst>
          </p:cNvPr>
          <p:cNvSpPr txBox="1"/>
          <p:nvPr/>
        </p:nvSpPr>
        <p:spPr>
          <a:xfrm>
            <a:off x="376407" y="4482271"/>
            <a:ext cx="9583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Certo, banco de dados é realmente armazenar dados para serem utilizados na aplicação, porém é necessário analisar COMO serão armazenados e estruturados tais dados pois decisões erradas em tal área podem prejudicar TODA A APLICAÇÃO, independente do quão bom estão o Frontend e o Backend!!!!</a:t>
            </a:r>
            <a:endParaRPr lang="pt-BR" sz="2800" b="1" dirty="0"/>
          </a:p>
        </p:txBody>
      </p:sp>
      <p:pic>
        <p:nvPicPr>
          <p:cNvPr id="8" name="Imagem 7" descr="Uma imagem com texto, símbolo&#10;&#10;Descrição gerada automaticamente">
            <a:extLst>
              <a:ext uri="{FF2B5EF4-FFF2-40B4-BE49-F238E27FC236}">
                <a16:creationId xmlns:a16="http://schemas.microsoft.com/office/drawing/2014/main" id="{49813D62-1191-AE27-1D73-5205CC8D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295" y="2273451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Existem várias categorias para decidir: </a:t>
            </a:r>
          </a:p>
          <a:p>
            <a:pPr algn="ctr"/>
            <a:r>
              <a:rPr lang="pt-BR" sz="3200" b="1" dirty="0"/>
              <a:t>SQL, NoSQL, NewSQL</a:t>
            </a:r>
          </a:p>
        </p:txBody>
      </p:sp>
      <p:pic>
        <p:nvPicPr>
          <p:cNvPr id="5122" name="Picture 2" descr="placa de tres caminhos com sql nosql e newsql escritos">
            <a:extLst>
              <a:ext uri="{FF2B5EF4-FFF2-40B4-BE49-F238E27FC236}">
                <a16:creationId xmlns:a16="http://schemas.microsoft.com/office/drawing/2014/main" id="{86C2AC79-2369-C656-79A3-D4680195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295" y="2254495"/>
            <a:ext cx="6634666" cy="374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31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Existem várias categorias para decidir: </a:t>
            </a:r>
          </a:p>
          <a:p>
            <a:pPr algn="ctr"/>
            <a:r>
              <a:rPr lang="pt-BR" sz="3200" b="1" dirty="0"/>
              <a:t>SQL, NoSQL, NewSQL</a:t>
            </a:r>
          </a:p>
        </p:txBody>
      </p:sp>
      <p:pic>
        <p:nvPicPr>
          <p:cNvPr id="5122" name="Picture 2" descr="placa de tres caminhos com sql nosql e newsql escritos">
            <a:extLst>
              <a:ext uri="{FF2B5EF4-FFF2-40B4-BE49-F238E27FC236}">
                <a16:creationId xmlns:a16="http://schemas.microsoft.com/office/drawing/2014/main" id="{86C2AC79-2369-C656-79A3-D4680195D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500" y="967719"/>
            <a:ext cx="2823801" cy="159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0BFB3E-9D72-EA7F-8666-80565E01C987}"/>
              </a:ext>
            </a:extLst>
          </p:cNvPr>
          <p:cNvSpPr txBox="1"/>
          <p:nvPr/>
        </p:nvSpPr>
        <p:spPr>
          <a:xfrm>
            <a:off x="719058" y="2471623"/>
            <a:ext cx="93112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SQL:</a:t>
            </a:r>
            <a:r>
              <a:rPr lang="pt-BR" sz="2000" dirty="0"/>
              <a:t> Structured Query Language, isto é, Linguagem de Consulta Estruturada, semelhando-se sua estrutura como a analogia de uma tabela em excel, por exemplo.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NoSQL: </a:t>
            </a:r>
            <a:r>
              <a:rPr lang="pt-BR" sz="2000" dirty="0"/>
              <a:t>Not Only SQL, ou seja, Não apenas uma Linguagem de Consulta Estruturada, tendo um conceito mais disruptivo e mais aberto do que a formalidade e padronização de uma tabela, por exemplo.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/>
              <a:t>NewSQL:</a:t>
            </a:r>
            <a:r>
              <a:rPr lang="pt-BR" sz="2000" dirty="0"/>
              <a:t> Novo SQL, significando uma nova Linguagem de Consulta Estruturada, sendo uma união dos pontos positivos existentes no SQL junto com o NoSQL.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2066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SQL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C15F42-A5F5-3175-D2DD-083CBBF5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2" y="1092849"/>
            <a:ext cx="2440432" cy="25408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0A37477-F241-1FFD-4943-0D9308C02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682" y="3648602"/>
            <a:ext cx="7407663" cy="29630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19875AA-DCC9-DBDC-19F3-04BC08B08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185" y="1565426"/>
            <a:ext cx="7760408" cy="296306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6E003F3-0E5E-7805-3A9B-3879EDAE2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2050" y="1447611"/>
            <a:ext cx="5484234" cy="53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SQL</a:t>
            </a:r>
          </a:p>
        </p:txBody>
      </p:sp>
      <p:pic>
        <p:nvPicPr>
          <p:cNvPr id="7172" name="Picture 4" descr="O que é e como usar o MySQL? | TechTudo">
            <a:extLst>
              <a:ext uri="{FF2B5EF4-FFF2-40B4-BE49-F238E27FC236}">
                <a16:creationId xmlns:a16="http://schemas.microsoft.com/office/drawing/2014/main" id="{A8F7570C-F3C8-085B-ED2F-956E2FE2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17" y="1756486"/>
            <a:ext cx="2393980" cy="123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 que é PostgreSQL?">
            <a:extLst>
              <a:ext uri="{FF2B5EF4-FFF2-40B4-BE49-F238E27FC236}">
                <a16:creationId xmlns:a16="http://schemas.microsoft.com/office/drawing/2014/main" id="{EF3E0C13-CE0A-E87D-589B-68E615193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t="28687" r="14417" b="26646"/>
          <a:stretch/>
        </p:blipFill>
        <p:spPr bwMode="auto">
          <a:xfrm>
            <a:off x="3756454" y="1756486"/>
            <a:ext cx="3857963" cy="140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6B33A8-E8A3-0277-DF64-24C3E8F45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374" y="1347624"/>
            <a:ext cx="2044860" cy="2770456"/>
          </a:xfrm>
          <a:prstGeom prst="rect">
            <a:avLst/>
          </a:prstGeom>
        </p:spPr>
      </p:pic>
      <p:pic>
        <p:nvPicPr>
          <p:cNvPr id="15" name="Picture 12" descr="Comando em SQL para descobrir os Processos / Queries em Sql que estão  ativas - 2F Consultoria - Tecnologia transformando seu negócio">
            <a:extLst>
              <a:ext uri="{FF2B5EF4-FFF2-40B4-BE49-F238E27FC236}">
                <a16:creationId xmlns:a16="http://schemas.microsoft.com/office/drawing/2014/main" id="{80693B85-76F9-15F0-FE0A-C6195B69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245697"/>
            <a:ext cx="28384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MariaDB Foundation - MariaDB.org">
            <a:extLst>
              <a:ext uri="{FF2B5EF4-FFF2-40B4-BE49-F238E27FC236}">
                <a16:creationId xmlns:a16="http://schemas.microsoft.com/office/drawing/2014/main" id="{ECEB612D-B0E9-ABE0-6E21-15C39452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43" y="324569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84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NoSQL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F45C96-C240-4319-69B8-E93C70B2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423164"/>
            <a:ext cx="2847940" cy="2694916"/>
          </a:xfrm>
          <a:prstGeom prst="rect">
            <a:avLst/>
          </a:prstGeom>
        </p:spPr>
      </p:pic>
      <p:pic>
        <p:nvPicPr>
          <p:cNvPr id="8194" name="Picture 2" descr="O Que É O MongoDB? | MongoDB">
            <a:extLst>
              <a:ext uri="{FF2B5EF4-FFF2-40B4-BE49-F238E27FC236}">
                <a16:creationId xmlns:a16="http://schemas.microsoft.com/office/drawing/2014/main" id="{DD02676E-D629-3DFD-CD89-91CB9705A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71" y="1223507"/>
            <a:ext cx="5355054" cy="51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is Is Why Mongodb Could Be among the Best Stock in 2021 - Best Stocks">
            <a:extLst>
              <a:ext uri="{FF2B5EF4-FFF2-40B4-BE49-F238E27FC236}">
                <a16:creationId xmlns:a16="http://schemas.microsoft.com/office/drawing/2014/main" id="{4B250D8D-1BE7-A7FD-0743-A3E71A9F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92" y="1423164"/>
            <a:ext cx="6522818" cy="51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1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NoSQL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B87AEE-E9E8-255B-C6DA-30105342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44" y="1565426"/>
            <a:ext cx="64770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NoSQL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2B9CD13-7360-9ECD-5510-9CF42B05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4" y="1785939"/>
            <a:ext cx="4178105" cy="112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Lessons learnt (the hard way) using Firebase RealTime Database | by Pablo  A. Martínez | Pablo A. Martínez Andrés">
            <a:extLst>
              <a:ext uri="{FF2B5EF4-FFF2-40B4-BE49-F238E27FC236}">
                <a16:creationId xmlns:a16="http://schemas.microsoft.com/office/drawing/2014/main" id="{C4EC5E92-A206-C846-B1CF-FCC75087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0" y="1504165"/>
            <a:ext cx="3924886" cy="178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assandra: Bases de dados NoSQL | OVHcloud">
            <a:extLst>
              <a:ext uri="{FF2B5EF4-FFF2-40B4-BE49-F238E27FC236}">
                <a16:creationId xmlns:a16="http://schemas.microsoft.com/office/drawing/2014/main" id="{98D31E4B-8D7A-F152-522E-021C1290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37" y="3286462"/>
            <a:ext cx="3014175" cy="200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Encontre todas as informações sobre Azure Cosmos DB">
            <a:extLst>
              <a:ext uri="{FF2B5EF4-FFF2-40B4-BE49-F238E27FC236}">
                <a16:creationId xmlns:a16="http://schemas.microsoft.com/office/drawing/2014/main" id="{C1B90212-7221-DAE3-8522-AF30A3865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82" y="3193843"/>
            <a:ext cx="3014175" cy="301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DynamoDB! O que você precisa saber antes de usar! | by Vinicius Roberto |  Medium">
            <a:extLst>
              <a:ext uri="{FF2B5EF4-FFF2-40B4-BE49-F238E27FC236}">
                <a16:creationId xmlns:a16="http://schemas.microsoft.com/office/drawing/2014/main" id="{B37080CE-39F9-6787-B54E-FB46AD48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29" y="3157168"/>
            <a:ext cx="4484255" cy="192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Aerospike Adds Expressions to Next-Generation NoSQL Database 5 | Business  Wire">
            <a:extLst>
              <a:ext uri="{FF2B5EF4-FFF2-40B4-BE49-F238E27FC236}">
                <a16:creationId xmlns:a16="http://schemas.microsoft.com/office/drawing/2014/main" id="{1F5A0DFC-CE03-BF01-32E3-EF39D2264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50" b="30363"/>
          <a:stretch/>
        </p:blipFill>
        <p:spPr bwMode="auto">
          <a:xfrm>
            <a:off x="3320935" y="5889245"/>
            <a:ext cx="4379766" cy="85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Comparação SQL x NoSQL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951663-66ED-7ACF-4845-0BEC3A66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495" y="1836935"/>
            <a:ext cx="7863580" cy="38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3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NewSQL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DFE590-10FC-0DC0-A7CD-90D119DE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766" y="1776412"/>
            <a:ext cx="5838558" cy="43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F23F680-FBB8-1CCE-389F-C4705ADBF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8" y="1695456"/>
            <a:ext cx="11443746" cy="355604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1A07A26-2189-B22A-CD00-4E106F0DE1DB}"/>
              </a:ext>
            </a:extLst>
          </p:cNvPr>
          <p:cNvSpPr txBox="1">
            <a:spLocks/>
          </p:cNvSpPr>
          <p:nvPr/>
        </p:nvSpPr>
        <p:spPr>
          <a:xfrm>
            <a:off x="651545" y="974339"/>
            <a:ext cx="10206955" cy="14773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Open Sans" panose="020B0606030504020204" pitchFamily="34" charset="0"/>
              </a:rPr>
              <a:t>ORGANIZAÇÃO CURRICULAR</a:t>
            </a:r>
            <a:endParaRPr lang="pt-BR" sz="3600" b="1" dirty="0">
              <a:solidFill>
                <a:schemeClr val="accent4"/>
              </a:solidFill>
              <a:latin typeface="Open Sans" panose="020B0606030504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FC1ED5A-E3F3-62C2-E09F-8493152A6AA5}"/>
              </a:ext>
            </a:extLst>
          </p:cNvPr>
          <p:cNvSpPr/>
          <p:nvPr/>
        </p:nvSpPr>
        <p:spPr>
          <a:xfrm>
            <a:off x="651545" y="3151163"/>
            <a:ext cx="11443746" cy="322318"/>
          </a:xfrm>
          <a:prstGeom prst="rect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51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NewSQL</a:t>
            </a:r>
          </a:p>
        </p:txBody>
      </p:sp>
      <p:pic>
        <p:nvPicPr>
          <p:cNvPr id="10242" name="Picture 2" descr="VoltDB | Vertica">
            <a:extLst>
              <a:ext uri="{FF2B5EF4-FFF2-40B4-BE49-F238E27FC236}">
                <a16:creationId xmlns:a16="http://schemas.microsoft.com/office/drawing/2014/main" id="{2751570E-3A20-AC89-9C55-056EC3AE9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8" b="26772"/>
          <a:stretch/>
        </p:blipFill>
        <p:spPr bwMode="auto">
          <a:xfrm>
            <a:off x="1183966" y="1850093"/>
            <a:ext cx="3936023" cy="9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ckroachDB : NewSQL as a Choice of Database | by Timothy Agustian | Level  Up Coding">
            <a:extLst>
              <a:ext uri="{FF2B5EF4-FFF2-40B4-BE49-F238E27FC236}">
                <a16:creationId xmlns:a16="http://schemas.microsoft.com/office/drawing/2014/main" id="{BC7740D9-AD2E-6260-B99C-0C2381E3B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5" b="22818"/>
          <a:stretch/>
        </p:blipFill>
        <p:spPr bwMode="auto">
          <a:xfrm>
            <a:off x="5344044" y="1881942"/>
            <a:ext cx="5388346" cy="98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oogle Cloud Spanner : A Revolutionary Relational Database | by Suraj  Mishra | Analytics Vidhya | Medium">
            <a:extLst>
              <a:ext uri="{FF2B5EF4-FFF2-40B4-BE49-F238E27FC236}">
                <a16:creationId xmlns:a16="http://schemas.microsoft.com/office/drawing/2014/main" id="{13C39321-8826-1613-76FC-95AECD5B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26" y="3167378"/>
            <a:ext cx="49911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1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NewSQL</a:t>
            </a:r>
          </a:p>
        </p:txBody>
      </p:sp>
      <p:pic>
        <p:nvPicPr>
          <p:cNvPr id="10242" name="Picture 2" descr="VoltDB | Vertica">
            <a:extLst>
              <a:ext uri="{FF2B5EF4-FFF2-40B4-BE49-F238E27FC236}">
                <a16:creationId xmlns:a16="http://schemas.microsoft.com/office/drawing/2014/main" id="{2751570E-3A20-AC89-9C55-056EC3AE9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38" b="26772"/>
          <a:stretch/>
        </p:blipFill>
        <p:spPr bwMode="auto">
          <a:xfrm>
            <a:off x="1183966" y="1850093"/>
            <a:ext cx="3936023" cy="93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ckroachDB : NewSQL as a Choice of Database | by Timothy Agustian | Level  Up Coding">
            <a:extLst>
              <a:ext uri="{FF2B5EF4-FFF2-40B4-BE49-F238E27FC236}">
                <a16:creationId xmlns:a16="http://schemas.microsoft.com/office/drawing/2014/main" id="{BC7740D9-AD2E-6260-B99C-0C2381E3B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5" b="22818"/>
          <a:stretch/>
        </p:blipFill>
        <p:spPr bwMode="auto">
          <a:xfrm>
            <a:off x="5344044" y="1881942"/>
            <a:ext cx="5388346" cy="98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Google Cloud Spanner : A Revolutionary Relational Database | by Suraj  Mishra | Analytics Vidhya | Medium">
            <a:extLst>
              <a:ext uri="{FF2B5EF4-FFF2-40B4-BE49-F238E27FC236}">
                <a16:creationId xmlns:a16="http://schemas.microsoft.com/office/drawing/2014/main" id="{13C39321-8826-1613-76FC-95AECD5B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26" y="3167378"/>
            <a:ext cx="49911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77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Teorema CAP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A86816-301E-4DDE-C962-4B5B13B0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070" y="1180427"/>
            <a:ext cx="4875231" cy="43662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D3411C-4402-BA9E-30C6-EFBEDAEF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21" y="1606965"/>
            <a:ext cx="6730634" cy="426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7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Diferenças</a:t>
            </a:r>
          </a:p>
        </p:txBody>
      </p:sp>
      <p:pic>
        <p:nvPicPr>
          <p:cNvPr id="11266" name="Picture 2" descr="Google Spanner:A NewSQL Journey or Beginning of the End of the NoSQL Era |  by Dr. Rabi Prasad Padhy | Rabi Prasad Padhy | Medium">
            <a:extLst>
              <a:ext uri="{FF2B5EF4-FFF2-40B4-BE49-F238E27FC236}">
                <a16:creationId xmlns:a16="http://schemas.microsoft.com/office/drawing/2014/main" id="{FEA431FD-AF2A-6F4E-61FD-7F27C8B8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41" y="1565426"/>
            <a:ext cx="8709410" cy="47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3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O que escolher?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F94455E3-2F67-4991-51B2-37FC8A2A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Vale a pena conferir:</a:t>
            </a:r>
          </a:p>
          <a:p>
            <a:endParaRPr lang="pt-BR" sz="32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6AC5F3-DA1F-06DE-E2EC-159BEC57BDD1}"/>
              </a:ext>
            </a:extLst>
          </p:cNvPr>
          <p:cNvSpPr txBox="1"/>
          <p:nvPr/>
        </p:nvSpPr>
        <p:spPr>
          <a:xfrm>
            <a:off x="824516" y="1651994"/>
            <a:ext cx="9880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https://learn.microsoft.com/pt-br/dotnet/architecture/cloud-native/relational-vs-nosql-data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7F71A-15B3-BF70-8589-9354F0D1044B}"/>
              </a:ext>
            </a:extLst>
          </p:cNvPr>
          <p:cNvSpPr txBox="1"/>
          <p:nvPr/>
        </p:nvSpPr>
        <p:spPr>
          <a:xfrm>
            <a:off x="824515" y="2221043"/>
            <a:ext cx="100262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https://cloud.google.com/blog/topics/developers-practitioners/your-google-cloud-database-options-explained</a:t>
            </a:r>
            <a:endParaRPr lang="pt-BR" dirty="0"/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805BAD-C398-1670-CE23-0945C1C89864}"/>
              </a:ext>
            </a:extLst>
          </p:cNvPr>
          <p:cNvSpPr txBox="1"/>
          <p:nvPr/>
        </p:nvSpPr>
        <p:spPr>
          <a:xfrm>
            <a:off x="824514" y="3077360"/>
            <a:ext cx="9462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6"/>
              </a:rPr>
              <a:t>https://aws.amazon.com/pt/startups/start-building/how-to-choose-a-database/</a:t>
            </a:r>
            <a:endParaRPr lang="pt-BR" dirty="0"/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EA91B69-DC10-065C-8828-8EEA70ACD2B9}"/>
              </a:ext>
            </a:extLst>
          </p:cNvPr>
          <p:cNvSpPr txBox="1"/>
          <p:nvPr/>
        </p:nvSpPr>
        <p:spPr>
          <a:xfrm>
            <a:off x="824513" y="3816024"/>
            <a:ext cx="9627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https://www.youtube.com/watch?v=czbExIRmyKo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82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C1A07A26-2189-B22A-CD00-4E106F0DE1DB}"/>
              </a:ext>
            </a:extLst>
          </p:cNvPr>
          <p:cNvSpPr txBox="1">
            <a:spLocks/>
          </p:cNvSpPr>
          <p:nvPr/>
        </p:nvSpPr>
        <p:spPr>
          <a:xfrm>
            <a:off x="651545" y="974339"/>
            <a:ext cx="10206955" cy="14773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Open Sans" panose="020B0606030504020204" pitchFamily="34" charset="0"/>
              </a:rPr>
              <a:t>ORGANIZAÇÃO CURRICULAR</a:t>
            </a:r>
            <a:endParaRPr lang="pt-BR" sz="3600" b="1" dirty="0">
              <a:solidFill>
                <a:schemeClr val="accent4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E8CE4-ACAD-3265-B279-D6224902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2" y="1909113"/>
            <a:ext cx="11560702" cy="33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C1A07A26-2189-B22A-CD00-4E106F0DE1DB}"/>
              </a:ext>
            </a:extLst>
          </p:cNvPr>
          <p:cNvSpPr txBox="1">
            <a:spLocks/>
          </p:cNvSpPr>
          <p:nvPr/>
        </p:nvSpPr>
        <p:spPr>
          <a:xfrm>
            <a:off x="651545" y="974339"/>
            <a:ext cx="10206955" cy="14773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Open Sans" panose="020B0606030504020204" pitchFamily="34" charset="0"/>
              </a:rPr>
              <a:t>ORGANIZAÇÃO CURRICULAR</a:t>
            </a:r>
            <a:endParaRPr lang="pt-BR" sz="3600" b="1" dirty="0">
              <a:solidFill>
                <a:schemeClr val="accent4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391703-56BA-2C4E-141C-C371BB942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5" y="1603789"/>
            <a:ext cx="11540455" cy="39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1">
            <a:extLst>
              <a:ext uri="{FF2B5EF4-FFF2-40B4-BE49-F238E27FC236}">
                <a16:creationId xmlns:a16="http://schemas.microsoft.com/office/drawing/2014/main" id="{C1A07A26-2189-B22A-CD00-4E106F0DE1DB}"/>
              </a:ext>
            </a:extLst>
          </p:cNvPr>
          <p:cNvSpPr txBox="1">
            <a:spLocks/>
          </p:cNvSpPr>
          <p:nvPr/>
        </p:nvSpPr>
        <p:spPr>
          <a:xfrm>
            <a:off x="651545" y="974339"/>
            <a:ext cx="10206955" cy="1477328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latin typeface="Open Sans" panose="020B0606030504020204" pitchFamily="34" charset="0"/>
              </a:rPr>
              <a:t>ORGANIZAÇÃO CURRICULAR</a:t>
            </a:r>
            <a:endParaRPr lang="pt-BR" sz="3600" b="1" dirty="0">
              <a:solidFill>
                <a:schemeClr val="accent4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828CE4-859C-775A-70FF-9300B6AB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5" y="1562880"/>
            <a:ext cx="11344603" cy="30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3" y="919390"/>
            <a:ext cx="87987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1 e 2º SEMESTRE – Banco de Dados: 140h (100+40)</a:t>
            </a:r>
          </a:p>
          <a:p>
            <a:endParaRPr lang="pt-BR" sz="3200" b="1" dirty="0"/>
          </a:p>
        </p:txBody>
      </p:sp>
      <p:pic>
        <p:nvPicPr>
          <p:cNvPr id="4" name="Picture 2" descr="O que é e como usar o MySQL? | TechTudo | TechTudo">
            <a:extLst>
              <a:ext uri="{FF2B5EF4-FFF2-40B4-BE49-F238E27FC236}">
                <a16:creationId xmlns:a16="http://schemas.microsoft.com/office/drawing/2014/main" id="{4F5C79B5-0B1F-FC82-0A79-5C08431DB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37" y="3054841"/>
            <a:ext cx="2867629" cy="14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stgreSQL: Bases de dados Open Source | OVHcloud">
            <a:extLst>
              <a:ext uri="{FF2B5EF4-FFF2-40B4-BE49-F238E27FC236}">
                <a16:creationId xmlns:a16="http://schemas.microsoft.com/office/drawing/2014/main" id="{B34C01D0-A4D4-5D64-7870-BA2A43A0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26" y="3292123"/>
            <a:ext cx="4080676" cy="121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7046F8-E252-F570-C32A-3030F8248777}"/>
              </a:ext>
            </a:extLst>
          </p:cNvPr>
          <p:cNvSpPr txBox="1"/>
          <p:nvPr/>
        </p:nvSpPr>
        <p:spPr>
          <a:xfrm>
            <a:off x="675589" y="1411378"/>
            <a:ext cx="112189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Será abordado os bancos SQL e NoSQL principais, que são os mencionados abaixo, além de fornecer uma base sólida para criação do raciocínio da arquitetura inicial da base de dados para projetos de T.I.!</a:t>
            </a:r>
          </a:p>
          <a:p>
            <a:r>
              <a:rPr lang="pt-BR" sz="2000" dirty="0"/>
              <a:t>No 2º semestre deve-se integrar a base de dados já com as aplicações construídas em outras unidades curriculares (desenvolvimento web e mobile)</a:t>
            </a:r>
          </a:p>
          <a:p>
            <a:r>
              <a:rPr lang="pt-BR" sz="2000" dirty="0"/>
              <a:t>Será abordado a criação de bancos de dados em CLOUD usando os provedores Google Cloud, Azure e AWS!</a:t>
            </a:r>
          </a:p>
          <a:p>
            <a:endParaRPr lang="pt-BR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94F73-BDBB-2AB5-F254-B17C505CE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10" y="4659150"/>
            <a:ext cx="3277783" cy="8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Firebase">
            <a:extLst>
              <a:ext uri="{FF2B5EF4-FFF2-40B4-BE49-F238E27FC236}">
                <a16:creationId xmlns:a16="http://schemas.microsoft.com/office/drawing/2014/main" id="{0ADADE32-8D56-4E7E-F068-9599E1F1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9" y="5703134"/>
            <a:ext cx="3201518" cy="88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contre todas as informações sobre Azure Cosmos DB">
            <a:extLst>
              <a:ext uri="{FF2B5EF4-FFF2-40B4-BE49-F238E27FC236}">
                <a16:creationId xmlns:a16="http://schemas.microsoft.com/office/drawing/2014/main" id="{B424F20A-0FD9-9DF9-2553-73CD715B8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1" b="21221"/>
          <a:stretch/>
        </p:blipFill>
        <p:spPr bwMode="auto">
          <a:xfrm>
            <a:off x="4302710" y="4899968"/>
            <a:ext cx="2786521" cy="164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FrontEnd x Backend</a:t>
            </a:r>
          </a:p>
          <a:p>
            <a:endParaRPr lang="pt-BR" sz="3200" b="1" dirty="0"/>
          </a:p>
        </p:txBody>
      </p:sp>
      <p:pic>
        <p:nvPicPr>
          <p:cNvPr id="2050" name="Picture 2" descr="Backend vs Frontend : r/ProgrammerHumor">
            <a:extLst>
              <a:ext uri="{FF2B5EF4-FFF2-40B4-BE49-F238E27FC236}">
                <a16:creationId xmlns:a16="http://schemas.microsoft.com/office/drawing/2014/main" id="{9556450B-5FBA-1EC3-80E0-24F7AFBC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3" y="1655341"/>
            <a:ext cx="5317803" cy="44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 tried coding the website I designed. | by Prateek Singh | UX Planet">
            <a:extLst>
              <a:ext uri="{FF2B5EF4-FFF2-40B4-BE49-F238E27FC236}">
                <a16:creationId xmlns:a16="http://schemas.microsoft.com/office/drawing/2014/main" id="{4704CE35-D00A-C5B4-76FC-3DD022809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95" y="1369115"/>
            <a:ext cx="4187429" cy="55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42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FrontEnd x Backend</a:t>
            </a:r>
          </a:p>
          <a:p>
            <a:endParaRPr lang="pt-BR" sz="3200" b="1" dirty="0"/>
          </a:p>
        </p:txBody>
      </p:sp>
      <p:pic>
        <p:nvPicPr>
          <p:cNvPr id="3074" name="Picture 2" descr="Frontend memes. Best Collection of funny Frontend pictures on iFunny">
            <a:extLst>
              <a:ext uri="{FF2B5EF4-FFF2-40B4-BE49-F238E27FC236}">
                <a16:creationId xmlns:a16="http://schemas.microsoft.com/office/drawing/2014/main" id="{5D96A547-560D-356C-3F73-D2BF976E4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69" y="1602826"/>
            <a:ext cx="4479711" cy="512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/>
              <a:t>Banco de Dados </a:t>
            </a:r>
            <a:r>
              <a:rPr lang="pt-BR" sz="3200" b="1" dirty="0">
                <a:sym typeface="Wingdings" panose="05000000000000000000" pitchFamily="2" charset="2"/>
              </a:rPr>
              <a:t> </a:t>
            </a:r>
            <a:r>
              <a:rPr lang="pt-BR" sz="3200" b="1" dirty="0"/>
              <a:t> Backend ou Frontend??</a:t>
            </a:r>
          </a:p>
          <a:p>
            <a:endParaRPr lang="pt-BR" sz="3200" b="1" dirty="0"/>
          </a:p>
        </p:txBody>
      </p:sp>
      <p:pic>
        <p:nvPicPr>
          <p:cNvPr id="4098" name="Picture 2" descr="O que é um desenvolvedor frontend e o que ele faz?">
            <a:extLst>
              <a:ext uri="{FF2B5EF4-FFF2-40B4-BE49-F238E27FC236}">
                <a16:creationId xmlns:a16="http://schemas.microsoft.com/office/drawing/2014/main" id="{3B05791A-FE7D-1C86-ED77-BE0CCDDF8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1" b="11641"/>
          <a:stretch/>
        </p:blipFill>
        <p:spPr bwMode="auto">
          <a:xfrm>
            <a:off x="1298029" y="1603718"/>
            <a:ext cx="9753600" cy="28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3C2F91-3DE4-A161-8ED5-231896359BF8}"/>
              </a:ext>
            </a:extLst>
          </p:cNvPr>
          <p:cNvSpPr txBox="1"/>
          <p:nvPr/>
        </p:nvSpPr>
        <p:spPr>
          <a:xfrm>
            <a:off x="376407" y="4482271"/>
            <a:ext cx="95835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Normalmente, podemos considerar o projeto, interação e utilização do Banco de Dados pertencentes ao lado do backend por um motivo muito simples: segurança dos dados, não sendo recomendado que o Frontend faça alterações diretas no base de dados sem validações via código pertencente ao backend.</a:t>
            </a:r>
          </a:p>
          <a:p>
            <a:r>
              <a:rPr lang="pt-BR" sz="2000" b="1" dirty="0"/>
              <a:t>Entretanto</a:t>
            </a:r>
            <a:r>
              <a:rPr lang="pt-BR" sz="2000" dirty="0"/>
              <a:t>, o fato de pertencerem ao lado do backend não quer dizer que obrigatóriamente devem estar no mesmo Servidor, isto é, na mesma máquina, sendo atualmente com a propagação do </a:t>
            </a:r>
            <a:r>
              <a:rPr lang="pt-BR" sz="2000" b="1" dirty="0"/>
              <a:t>Cloud Computing</a:t>
            </a:r>
            <a:r>
              <a:rPr lang="pt-BR" sz="2000" dirty="0"/>
              <a:t> que estejam em servidores distintos.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71744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7506</TotalTime>
  <Words>585</Words>
  <Application>Microsoft Office PowerPoint</Application>
  <PresentationFormat>Ecrã Panorâmico</PresentationFormat>
  <Paragraphs>93</Paragraphs>
  <Slides>25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Cavolini</vt:lpstr>
      <vt:lpstr>Montserrat</vt:lpstr>
      <vt:lpstr>Montserrat Medium</vt:lpstr>
      <vt:lpstr>Open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576</cp:revision>
  <dcterms:created xsi:type="dcterms:W3CDTF">2020-11-19T18:52:57Z</dcterms:created>
  <dcterms:modified xsi:type="dcterms:W3CDTF">2023-01-19T00:04:29Z</dcterms:modified>
</cp:coreProperties>
</file>